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6"/>
  </p:notesMasterIdLst>
  <p:sldIdLst>
    <p:sldId id="263" r:id="rId2"/>
    <p:sldId id="264" r:id="rId3"/>
    <p:sldId id="300" r:id="rId4"/>
    <p:sldId id="301" r:id="rId5"/>
    <p:sldId id="302" r:id="rId6"/>
    <p:sldId id="303" r:id="rId7"/>
    <p:sldId id="304" r:id="rId8"/>
    <p:sldId id="305" r:id="rId9"/>
    <p:sldId id="306" r:id="rId10"/>
    <p:sldId id="307" r:id="rId11"/>
    <p:sldId id="308" r:id="rId12"/>
    <p:sldId id="265" r:id="rId13"/>
    <p:sldId id="309" r:id="rId14"/>
    <p:sldId id="310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61911" autoAdjust="0"/>
  </p:normalViewPr>
  <p:slideViewPr>
    <p:cSldViewPr snapToGrid="0">
      <p:cViewPr varScale="1">
        <p:scale>
          <a:sx n="42" d="100"/>
          <a:sy n="42" d="100"/>
        </p:scale>
        <p:origin x="1604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DA2792B-D133-4D9D-98AB-D4C686A4DC72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204BA44-95D4-42EC-8846-5984105027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01134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2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204BA44-95D4-42EC-8846-598410502750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130787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204BA44-95D4-42EC-8846-598410502750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682464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204BA44-95D4-42EC-8846-598410502750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282887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204BA44-95D4-42EC-8846-598410502750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9355983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204BA44-95D4-42EC-8846-598410502750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381848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204BA44-95D4-42EC-8846-598410502750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806308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204BA44-95D4-42EC-8846-598410502750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390879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204BA44-95D4-42EC-8846-598410502750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311835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204BA44-95D4-42EC-8846-598410502750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419551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204BA44-95D4-42EC-8846-598410502750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678253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204BA44-95D4-42EC-8846-598410502750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945650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See the next slides for my examples.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204BA44-95D4-42EC-8846-598410502750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600246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1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115E63-064F-4DA2-9EF9-6A4C75EBE18B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A9AD5F-3F87-4E10-81A7-F719488F9805}" type="slidenum">
              <a:rPr lang="en-GB" smtClean="0"/>
              <a:t>‹#›</a:t>
            </a:fld>
            <a:endParaRPr lang="en-GB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141103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115E63-064F-4DA2-9EF9-6A4C75EBE18B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A9AD5F-3F87-4E10-81A7-F719488F98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49099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115E63-064F-4DA2-9EF9-6A4C75EBE18B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A9AD5F-3F87-4E10-81A7-F719488F9805}" type="slidenum">
              <a:rPr lang="en-GB" smtClean="0"/>
              <a:t>‹#›</a:t>
            </a:fld>
            <a:endParaRPr lang="en-GB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84180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493776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115E63-064F-4DA2-9EF9-6A4C75EBE18B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A9AD5F-3F87-4E10-81A7-F719488F98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26922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115E63-064F-4DA2-9EF9-6A4C75EBE18B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A9AD5F-3F87-4E10-81A7-F719488F98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858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115E63-064F-4DA2-9EF9-6A4C75EBE18B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A9AD5F-3F87-4E10-81A7-F719488F98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88700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115E63-064F-4DA2-9EF9-6A4C75EBE18B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A9AD5F-3F87-4E10-81A7-F719488F98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84924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62115E63-064F-4DA2-9EF9-6A4C75EBE18B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A8A9AD5F-3F87-4E10-81A7-F719488F98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95769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645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solidFill>
            <a:schemeClr val="bg2">
              <a:lumMod val="9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4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115E63-064F-4DA2-9EF9-6A4C75EBE18B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A9AD5F-3F87-4E10-81A7-F719488F98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42901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115E63-064F-4DA2-9EF9-6A4C75EBE18B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A9AD5F-3F87-4E10-81A7-F719488F98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48215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115E63-064F-4DA2-9EF9-6A4C75EBE18B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A9AD5F-3F87-4E10-81A7-F719488F98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58296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6334316"/>
            <a:ext cx="12191985" cy="664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62115E63-064F-4DA2-9EF9-6A4C75EBE18B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A8A9AD5F-3F87-4E10-81A7-F719488F9805}" type="slidenum">
              <a:rPr lang="en-GB" smtClean="0"/>
              <a:t>‹#›</a:t>
            </a:fld>
            <a:endParaRPr lang="en-GB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060132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2.png"/><Relationship Id="rId5" Type="http://schemas.openxmlformats.org/officeDocument/2006/relationships/image" Target="../media/image3.png"/><Relationship Id="rId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2.png"/><Relationship Id="rId5" Type="http://schemas.openxmlformats.org/officeDocument/2006/relationships/image" Target="../media/image4.jpeg"/><Relationship Id="rId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2.png"/><Relationship Id="rId5" Type="http://schemas.openxmlformats.org/officeDocument/2006/relationships/image" Target="../media/image5.jpeg"/><Relationship Id="rId4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2.png"/><Relationship Id="rId5" Type="http://schemas.openxmlformats.org/officeDocument/2006/relationships/image" Target="../media/image6.jpeg"/><Relationship Id="rId4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2.png"/><Relationship Id="rId5" Type="http://schemas.openxmlformats.org/officeDocument/2006/relationships/image" Target="../media/image7.jpeg"/><Relationship Id="rId4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2.png"/><Relationship Id="rId5" Type="http://schemas.openxmlformats.org/officeDocument/2006/relationships/image" Target="../media/image8.jpeg"/><Relationship Id="rId4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image" Target="../media/image2.png"/><Relationship Id="rId5" Type="http://schemas.openxmlformats.org/officeDocument/2006/relationships/image" Target="../media/image9.jpeg"/><Relationship Id="rId4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6" Type="http://schemas.openxmlformats.org/officeDocument/2006/relationships/image" Target="../media/image2.png"/><Relationship Id="rId5" Type="http://schemas.openxmlformats.org/officeDocument/2006/relationships/image" Target="../media/image10.jpeg"/><Relationship Id="rId4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6" Type="http://schemas.openxmlformats.org/officeDocument/2006/relationships/image" Target="../media/image2.png"/><Relationship Id="rId5" Type="http://schemas.openxmlformats.org/officeDocument/2006/relationships/image" Target="../media/image11.jpeg"/><Relationship Id="rId4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6" Type="http://schemas.openxmlformats.org/officeDocument/2006/relationships/image" Target="../media/image2.png"/><Relationship Id="rId5" Type="http://schemas.openxmlformats.org/officeDocument/2006/relationships/image" Target="../media/image12.jpeg"/><Relationship Id="rId4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4" Type="http://schemas.openxmlformats.org/officeDocument/2006/relationships/image" Target="../media/image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audio" Target="../media/media14.m4a"/><Relationship Id="rId1" Type="http://schemas.microsoft.com/office/2007/relationships/media" Target="../media/media14.m4a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61535" y="1853514"/>
            <a:ext cx="6616187" cy="4090086"/>
          </a:xfrm>
        </p:spPr>
        <p:txBody>
          <a:bodyPr>
            <a:noAutofit/>
          </a:bodyPr>
          <a:lstStyle/>
          <a:p>
            <a:r>
              <a:rPr lang="en-GB" sz="2200" dirty="0">
                <a:latin typeface="Comic Sans MS" panose="030F0702030302020204" pitchFamily="66" charset="0"/>
              </a:rPr>
              <a:t>This week we are going to be writing some rainforest poems using photographs and our senses to help us. </a:t>
            </a:r>
          </a:p>
          <a:p>
            <a:endParaRPr lang="en-GB" sz="2200" dirty="0">
              <a:latin typeface="Comic Sans MS" panose="030F0702030302020204" pitchFamily="66" charset="0"/>
            </a:endParaRPr>
          </a:p>
          <a:p>
            <a:r>
              <a:rPr lang="en-GB" sz="2200" dirty="0">
                <a:latin typeface="Comic Sans MS" panose="030F0702030302020204" pitchFamily="66" charset="0"/>
              </a:rPr>
              <a:t>On the sheet, you have the headings: I can see, I can hear, I can feel, I can smell, it makes me feel and place.</a:t>
            </a:r>
          </a:p>
          <a:p>
            <a:pPr marL="0" indent="0">
              <a:buNone/>
            </a:pPr>
            <a:endParaRPr lang="en-GB" sz="2200" dirty="0">
              <a:latin typeface="Comic Sans MS" panose="030F0702030302020204" pitchFamily="66" charset="0"/>
            </a:endParaRPr>
          </a:p>
          <a:p>
            <a:r>
              <a:rPr lang="en-GB" sz="2200" b="1" dirty="0">
                <a:solidFill>
                  <a:srgbClr val="FF0000"/>
                </a:solidFill>
                <a:latin typeface="Comic Sans MS" panose="030F0702030302020204" pitchFamily="66" charset="0"/>
              </a:rPr>
              <a:t>Red Pen: </a:t>
            </a:r>
            <a:r>
              <a:rPr lang="en-GB" sz="2200" dirty="0">
                <a:solidFill>
                  <a:srgbClr val="FF0000"/>
                </a:solidFill>
                <a:latin typeface="Comic Sans MS" panose="030F0702030302020204" pitchFamily="66" charset="0"/>
              </a:rPr>
              <a:t>Use a thesaurus to improve your adjectives!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5"/>
          <a:srcRect l="53548" t="20625" r="23863" b="14375"/>
          <a:stretch/>
        </p:blipFill>
        <p:spPr>
          <a:xfrm>
            <a:off x="7955280" y="0"/>
            <a:ext cx="4257866" cy="6888278"/>
          </a:xfrm>
          <a:prstGeom prst="rect">
            <a:avLst/>
          </a:prstGeom>
        </p:spPr>
      </p:pic>
      <p:pic>
        <p:nvPicPr>
          <p:cNvPr id="2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360680" y="45212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98636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878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12192000" cy="6862758"/>
          </a:xfrm>
          <a:prstGeom prst="rect">
            <a:avLst/>
          </a:prstGeom>
        </p:spPr>
      </p:pic>
      <p:pic>
        <p:nvPicPr>
          <p:cNvPr id="2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208280" y="1778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27133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8925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Image result for rainforest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62560" y="1778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47545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8275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Image result for rainforest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223520" y="2540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8308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2199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Image result for rainforest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3" y="0"/>
            <a:ext cx="1218965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223520" y="16256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87115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4629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Image result for rainforest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623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62560" y="22352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22302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17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Image result for rainforest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314960" y="26924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33741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519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Image result for rainforest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219668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284480" y="23876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74355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92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Image result for rainforest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269240" y="20828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56913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103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Image result for rainforest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219199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360680" y="1778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26152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109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Image result for rainforest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2192001" cy="68657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223520" y="1778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35178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91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18C9CA-1E89-45DE-9847-EF47DB6149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latin typeface="Comic Sans MS" panose="030F0702030302020204" pitchFamily="66" charset="0"/>
              </a:rPr>
              <a:t>Activity: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Now, cross out the headings and choose an idea or two from each heading.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Read it out loud – you have made a poem!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2400" b="1" dirty="0">
                <a:solidFill>
                  <a:srgbClr val="FF0000"/>
                </a:solidFill>
                <a:latin typeface="Comic Sans MS" panose="030F0702030302020204" pitchFamily="66" charset="0"/>
              </a:rPr>
              <a:t>Red Pen: </a:t>
            </a:r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Mix it up! Change the order of your headings to create a different poem. Could you repeat some of your lines? Which lines will you choose? Why? </a:t>
            </a:r>
            <a:endParaRPr lang="en-GB" sz="2400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4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330200" y="286603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88648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248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93D404-D369-49EF-8A32-DF8ED209DC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Now, cross out the headings and choose an idea or two from each heading. Read it out loud – you have made a poem!</a:t>
            </a:r>
            <a:endParaRPr lang="en-GB" sz="3200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71B86B5-80C6-4CDB-876D-EF8C1964690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97278" y="1845733"/>
            <a:ext cx="4937760" cy="4436313"/>
          </a:xfrm>
        </p:spPr>
        <p:txBody>
          <a:bodyPr>
            <a:normAutofit fontScale="92500" lnSpcReduction="10000"/>
          </a:bodyPr>
          <a:lstStyle/>
          <a:p>
            <a:r>
              <a:rPr lang="en-GB" dirty="0">
                <a:solidFill>
                  <a:srgbClr val="00B050"/>
                </a:solidFill>
                <a:latin typeface="Comic Sans MS" panose="030F0702030302020204" pitchFamily="66" charset="0"/>
              </a:rPr>
              <a:t>Fragments of sunlight illuminate the damp, dark forest floor,</a:t>
            </a:r>
            <a:br>
              <a:rPr lang="en-GB" dirty="0">
                <a:solidFill>
                  <a:srgbClr val="00B050"/>
                </a:solidFill>
                <a:latin typeface="Comic Sans MS" panose="030F0702030302020204" pitchFamily="66" charset="0"/>
              </a:rPr>
            </a:br>
            <a:r>
              <a:rPr lang="en-GB" dirty="0">
                <a:solidFill>
                  <a:srgbClr val="00B050"/>
                </a:solidFill>
                <a:latin typeface="Comic Sans MS" panose="030F0702030302020204" pitchFamily="66" charset="0"/>
              </a:rPr>
              <a:t>Dense, green bushes rustle,</a:t>
            </a:r>
            <a:br>
              <a:rPr lang="en-GB" dirty="0">
                <a:solidFill>
                  <a:srgbClr val="00B050"/>
                </a:solidFill>
                <a:latin typeface="Comic Sans MS" panose="030F0702030302020204" pitchFamily="66" charset="0"/>
              </a:rPr>
            </a:br>
            <a:r>
              <a:rPr lang="en-GB" dirty="0">
                <a:solidFill>
                  <a:srgbClr val="00B050"/>
                </a:solidFill>
                <a:latin typeface="Comic Sans MS" panose="030F0702030302020204" pitchFamily="66" charset="0"/>
              </a:rPr>
              <a:t>Soggy, slimy leaves  slip beneath my feet,</a:t>
            </a:r>
            <a:br>
              <a:rPr lang="en-GB" dirty="0">
                <a:solidFill>
                  <a:srgbClr val="00B050"/>
                </a:solidFill>
                <a:latin typeface="Comic Sans MS" panose="030F0702030302020204" pitchFamily="66" charset="0"/>
              </a:rPr>
            </a:br>
            <a:r>
              <a:rPr lang="en-GB" dirty="0">
                <a:solidFill>
                  <a:srgbClr val="00B050"/>
                </a:solidFill>
                <a:latin typeface="Comic Sans MS" panose="030F0702030302020204" pitchFamily="66" charset="0"/>
              </a:rPr>
              <a:t>The smell of damp, decaying vegetation fills the air,</a:t>
            </a:r>
            <a:br>
              <a:rPr lang="en-GB" dirty="0">
                <a:solidFill>
                  <a:srgbClr val="00B050"/>
                </a:solidFill>
                <a:latin typeface="Comic Sans MS" panose="030F0702030302020204" pitchFamily="66" charset="0"/>
              </a:rPr>
            </a:br>
            <a:r>
              <a:rPr lang="en-GB" dirty="0">
                <a:solidFill>
                  <a:srgbClr val="00B050"/>
                </a:solidFill>
                <a:latin typeface="Comic Sans MS" panose="030F0702030302020204" pitchFamily="66" charset="0"/>
              </a:rPr>
              <a:t>A clearing in the rainforest.</a:t>
            </a:r>
            <a:br>
              <a:rPr lang="en-GB" dirty="0">
                <a:solidFill>
                  <a:srgbClr val="00B050"/>
                </a:solidFill>
                <a:latin typeface="Comic Sans MS" panose="030F0702030302020204" pitchFamily="66" charset="0"/>
              </a:rPr>
            </a:br>
            <a:r>
              <a:rPr lang="en-GB" dirty="0">
                <a:solidFill>
                  <a:srgbClr val="00B050"/>
                </a:solidFill>
                <a:latin typeface="Comic Sans MS" panose="030F0702030302020204" pitchFamily="66" charset="0"/>
              </a:rPr>
              <a:t>I’m in awe. </a:t>
            </a:r>
          </a:p>
          <a:p>
            <a:endParaRPr lang="en-GB" dirty="0">
              <a:solidFill>
                <a:srgbClr val="FF6600"/>
              </a:solidFill>
              <a:latin typeface="Comic Sans MS" panose="030F0702030302020204" pitchFamily="66" charset="0"/>
            </a:endParaRPr>
          </a:p>
          <a:p>
            <a:r>
              <a:rPr lang="en-GB" dirty="0">
                <a:solidFill>
                  <a:srgbClr val="FF6600"/>
                </a:solidFill>
                <a:latin typeface="Comic Sans MS" panose="030F0702030302020204" pitchFamily="66" charset="0"/>
              </a:rPr>
              <a:t>A blanket of soft moss,</a:t>
            </a:r>
            <a:br>
              <a:rPr lang="en-GB" dirty="0">
                <a:solidFill>
                  <a:srgbClr val="FF6600"/>
                </a:solidFill>
                <a:latin typeface="Comic Sans MS" panose="030F0702030302020204" pitchFamily="66" charset="0"/>
              </a:rPr>
            </a:br>
            <a:r>
              <a:rPr lang="en-GB" dirty="0" smtClean="0">
                <a:solidFill>
                  <a:srgbClr val="FF6600"/>
                </a:solidFill>
                <a:latin typeface="Comic Sans MS" panose="030F0702030302020204" pitchFamily="66" charset="0"/>
              </a:rPr>
              <a:t>Distant </a:t>
            </a:r>
            <a:r>
              <a:rPr lang="en-GB" dirty="0">
                <a:solidFill>
                  <a:srgbClr val="FF6600"/>
                </a:solidFill>
                <a:latin typeface="Comic Sans MS" panose="030F0702030302020204" pitchFamily="66" charset="0"/>
              </a:rPr>
              <a:t>echoing calls of birds in the canopy,</a:t>
            </a:r>
            <a:br>
              <a:rPr lang="en-GB" dirty="0">
                <a:solidFill>
                  <a:srgbClr val="FF6600"/>
                </a:solidFill>
                <a:latin typeface="Comic Sans MS" panose="030F0702030302020204" pitchFamily="66" charset="0"/>
              </a:rPr>
            </a:br>
            <a:r>
              <a:rPr lang="en-GB" dirty="0">
                <a:solidFill>
                  <a:srgbClr val="FF6600"/>
                </a:solidFill>
                <a:latin typeface="Comic Sans MS" panose="030F0702030302020204" pitchFamily="66" charset="0"/>
              </a:rPr>
              <a:t>Jagged, hidden rocks scrape,</a:t>
            </a:r>
            <a:br>
              <a:rPr lang="en-GB" dirty="0">
                <a:solidFill>
                  <a:srgbClr val="FF6600"/>
                </a:solidFill>
                <a:latin typeface="Comic Sans MS" panose="030F0702030302020204" pitchFamily="66" charset="0"/>
              </a:rPr>
            </a:br>
            <a:r>
              <a:rPr lang="en-GB" dirty="0">
                <a:solidFill>
                  <a:srgbClr val="FF6600"/>
                </a:solidFill>
                <a:latin typeface="Comic Sans MS" panose="030F0702030302020204" pitchFamily="66" charset="0"/>
              </a:rPr>
              <a:t>The earthy aroma of damp soil,</a:t>
            </a:r>
            <a:br>
              <a:rPr lang="en-GB" dirty="0">
                <a:solidFill>
                  <a:srgbClr val="FF6600"/>
                </a:solidFill>
                <a:latin typeface="Comic Sans MS" panose="030F0702030302020204" pitchFamily="66" charset="0"/>
              </a:rPr>
            </a:br>
            <a:r>
              <a:rPr lang="en-GB" dirty="0">
                <a:solidFill>
                  <a:srgbClr val="FF6600"/>
                </a:solidFill>
                <a:latin typeface="Comic Sans MS" panose="030F0702030302020204" pitchFamily="66" charset="0"/>
              </a:rPr>
              <a:t>The centre of the rainforest,</a:t>
            </a:r>
            <a:br>
              <a:rPr lang="en-GB" dirty="0">
                <a:solidFill>
                  <a:srgbClr val="FF6600"/>
                </a:solidFill>
                <a:latin typeface="Comic Sans MS" panose="030F0702030302020204" pitchFamily="66" charset="0"/>
              </a:rPr>
            </a:br>
            <a:r>
              <a:rPr lang="en-GB" dirty="0">
                <a:solidFill>
                  <a:srgbClr val="FF6600"/>
                </a:solidFill>
                <a:latin typeface="Comic Sans MS" panose="030F0702030302020204" pitchFamily="66" charset="0"/>
              </a:rPr>
              <a:t>Lost.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12F30B64-9C2C-483B-A8B7-02022B17042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17920" y="1845734"/>
            <a:ext cx="4937760" cy="4436311"/>
          </a:xfrm>
        </p:spPr>
        <p:txBody>
          <a:bodyPr>
            <a:normAutofit fontScale="92500" lnSpcReduction="10000"/>
          </a:bodyPr>
          <a:lstStyle/>
          <a:p>
            <a:r>
              <a:rPr lang="en-GB" dirty="0">
                <a:solidFill>
                  <a:srgbClr val="0070C0"/>
                </a:solidFill>
                <a:latin typeface="Comic Sans MS" panose="030F0702030302020204" pitchFamily="66" charset="0"/>
              </a:rPr>
              <a:t>A sea of green,</a:t>
            </a:r>
            <a:br>
              <a:rPr lang="en-GB" dirty="0">
                <a:solidFill>
                  <a:srgbClr val="0070C0"/>
                </a:solidFill>
                <a:latin typeface="Comic Sans MS" panose="030F0702030302020204" pitchFamily="66" charset="0"/>
              </a:rPr>
            </a:br>
            <a:r>
              <a:rPr lang="en-GB" dirty="0">
                <a:solidFill>
                  <a:srgbClr val="0070C0"/>
                </a:solidFill>
                <a:latin typeface="Comic Sans MS" panose="030F0702030302020204" pitchFamily="66" charset="0"/>
              </a:rPr>
              <a:t>Excited, exotic birds chirp loudly,</a:t>
            </a:r>
            <a:br>
              <a:rPr lang="en-GB" dirty="0">
                <a:solidFill>
                  <a:srgbClr val="0070C0"/>
                </a:solidFill>
                <a:latin typeface="Comic Sans MS" panose="030F0702030302020204" pitchFamily="66" charset="0"/>
              </a:rPr>
            </a:br>
            <a:r>
              <a:rPr lang="en-GB" dirty="0">
                <a:solidFill>
                  <a:srgbClr val="0070C0"/>
                </a:solidFill>
                <a:latin typeface="Comic Sans MS" panose="030F0702030302020204" pitchFamily="66" charset="0"/>
              </a:rPr>
              <a:t>A warm, gentle breeze blows,</a:t>
            </a:r>
            <a:br>
              <a:rPr lang="en-GB" dirty="0">
                <a:solidFill>
                  <a:srgbClr val="0070C0"/>
                </a:solidFill>
                <a:latin typeface="Comic Sans MS" panose="030F0702030302020204" pitchFamily="66" charset="0"/>
              </a:rPr>
            </a:br>
            <a:r>
              <a:rPr lang="en-GB" dirty="0">
                <a:solidFill>
                  <a:srgbClr val="0070C0"/>
                </a:solidFill>
                <a:latin typeface="Comic Sans MS" panose="030F0702030302020204" pitchFamily="66" charset="0"/>
              </a:rPr>
              <a:t>The heavenly scent of rain in the air,</a:t>
            </a:r>
            <a:br>
              <a:rPr lang="en-GB" dirty="0">
                <a:solidFill>
                  <a:srgbClr val="0070C0"/>
                </a:solidFill>
                <a:latin typeface="Comic Sans MS" panose="030F0702030302020204" pitchFamily="66" charset="0"/>
              </a:rPr>
            </a:br>
            <a:r>
              <a:rPr lang="en-GB" dirty="0">
                <a:solidFill>
                  <a:srgbClr val="0070C0"/>
                </a:solidFill>
                <a:latin typeface="Comic Sans MS" panose="030F0702030302020204" pitchFamily="66" charset="0"/>
              </a:rPr>
              <a:t>The canopy,</a:t>
            </a:r>
            <a:br>
              <a:rPr lang="en-GB" dirty="0">
                <a:solidFill>
                  <a:srgbClr val="0070C0"/>
                </a:solidFill>
                <a:latin typeface="Comic Sans MS" panose="030F0702030302020204" pitchFamily="66" charset="0"/>
              </a:rPr>
            </a:br>
            <a:r>
              <a:rPr lang="en-GB" dirty="0">
                <a:solidFill>
                  <a:srgbClr val="0070C0"/>
                </a:solidFill>
                <a:latin typeface="Comic Sans MS" panose="030F0702030302020204" pitchFamily="66" charset="0"/>
              </a:rPr>
              <a:t>On top of the world!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solidFill>
                  <a:srgbClr val="7030A0"/>
                </a:solidFill>
                <a:latin typeface="Comic Sans MS" panose="030F0702030302020204" pitchFamily="66" charset="0"/>
              </a:rPr>
              <a:t>An umbrella of gargantuan, weighty leaves,</a:t>
            </a:r>
            <a:br>
              <a:rPr lang="en-GB" dirty="0">
                <a:solidFill>
                  <a:srgbClr val="7030A0"/>
                </a:solidFill>
                <a:latin typeface="Comic Sans MS" panose="030F0702030302020204" pitchFamily="66" charset="0"/>
              </a:rPr>
            </a:br>
            <a:r>
              <a:rPr lang="en-GB" dirty="0">
                <a:solidFill>
                  <a:srgbClr val="7030A0"/>
                </a:solidFill>
                <a:latin typeface="Comic Sans MS" panose="030F0702030302020204" pitchFamily="66" charset="0"/>
              </a:rPr>
              <a:t>Quiet droplets of water </a:t>
            </a:r>
            <a:r>
              <a:rPr lang="en-GB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drip,</a:t>
            </a:r>
            <a:r>
              <a:rPr lang="en-GB" dirty="0">
                <a:solidFill>
                  <a:srgbClr val="7030A0"/>
                </a:solidFill>
                <a:latin typeface="Comic Sans MS" panose="030F0702030302020204" pitchFamily="66" charset="0"/>
              </a:rPr>
              <a:t/>
            </a:r>
            <a:br>
              <a:rPr lang="en-GB" dirty="0">
                <a:solidFill>
                  <a:srgbClr val="7030A0"/>
                </a:solidFill>
                <a:latin typeface="Comic Sans MS" panose="030F0702030302020204" pitchFamily="66" charset="0"/>
              </a:rPr>
            </a:br>
            <a:r>
              <a:rPr lang="en-GB" dirty="0">
                <a:solidFill>
                  <a:srgbClr val="7030A0"/>
                </a:solidFill>
                <a:latin typeface="Comic Sans MS" panose="030F0702030302020204" pitchFamily="66" charset="0"/>
              </a:rPr>
              <a:t>Warm, calm water lapping gently,</a:t>
            </a:r>
            <a:br>
              <a:rPr lang="en-GB" dirty="0">
                <a:solidFill>
                  <a:srgbClr val="7030A0"/>
                </a:solidFill>
                <a:latin typeface="Comic Sans MS" panose="030F0702030302020204" pitchFamily="66" charset="0"/>
              </a:rPr>
            </a:br>
            <a:r>
              <a:rPr lang="en-GB" dirty="0">
                <a:solidFill>
                  <a:srgbClr val="7030A0"/>
                </a:solidFill>
                <a:latin typeface="Comic Sans MS" panose="030F0702030302020204" pitchFamily="66" charset="0"/>
              </a:rPr>
              <a:t>Rainforest river,</a:t>
            </a:r>
            <a:br>
              <a:rPr lang="en-GB" dirty="0">
                <a:solidFill>
                  <a:srgbClr val="7030A0"/>
                </a:solidFill>
                <a:latin typeface="Comic Sans MS" panose="030F0702030302020204" pitchFamily="66" charset="0"/>
              </a:rPr>
            </a:br>
            <a:r>
              <a:rPr lang="en-GB" dirty="0">
                <a:solidFill>
                  <a:srgbClr val="7030A0"/>
                </a:solidFill>
                <a:latin typeface="Comic Sans MS" panose="030F0702030302020204" pitchFamily="66" charset="0"/>
              </a:rPr>
              <a:t>Calm. </a:t>
            </a:r>
          </a:p>
        </p:txBody>
      </p:sp>
      <p:pic>
        <p:nvPicPr>
          <p:cNvPr id="3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391160" y="286603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23650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6983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12F269-9744-43A6-95A3-2EC1217146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GB" sz="2800" b="1" dirty="0">
                <a:solidFill>
                  <a:srgbClr val="FF0000"/>
                </a:solidFill>
                <a:latin typeface="Comic Sans MS" panose="030F0702030302020204" pitchFamily="66" charset="0"/>
              </a:rPr>
              <a:t>Red Pen: </a:t>
            </a:r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Mix it up! Change the order of your headings to create a different poem. Could you repeat some of your lines? Which lines will you choose? Why? </a:t>
            </a:r>
            <a:endParaRPr lang="en-GB" sz="28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406E646-8D17-482B-9E83-A47FC6DDD7C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4937760" cy="4483814"/>
          </a:xfrm>
        </p:spPr>
        <p:txBody>
          <a:bodyPr>
            <a:normAutofit fontScale="85000" lnSpcReduction="20000"/>
          </a:bodyPr>
          <a:lstStyle/>
          <a:p>
            <a:r>
              <a:rPr lang="en-GB" dirty="0">
                <a:solidFill>
                  <a:srgbClr val="00B050"/>
                </a:solidFill>
                <a:latin typeface="Comic Sans MS" panose="030F0702030302020204" pitchFamily="66" charset="0"/>
              </a:rPr>
              <a:t>A clearing in the rainforest,</a:t>
            </a:r>
            <a:br>
              <a:rPr lang="en-GB" dirty="0">
                <a:solidFill>
                  <a:srgbClr val="00B050"/>
                </a:solidFill>
                <a:latin typeface="Comic Sans MS" panose="030F0702030302020204" pitchFamily="66" charset="0"/>
              </a:rPr>
            </a:br>
            <a:r>
              <a:rPr lang="en-GB" dirty="0">
                <a:solidFill>
                  <a:srgbClr val="00B050"/>
                </a:solidFill>
                <a:latin typeface="Comic Sans MS" panose="030F0702030302020204" pitchFamily="66" charset="0"/>
              </a:rPr>
              <a:t>I’m in awe. </a:t>
            </a:r>
            <a:br>
              <a:rPr lang="en-GB" dirty="0">
                <a:solidFill>
                  <a:srgbClr val="00B050"/>
                </a:solidFill>
                <a:latin typeface="Comic Sans MS" panose="030F0702030302020204" pitchFamily="66" charset="0"/>
              </a:rPr>
            </a:br>
            <a:r>
              <a:rPr lang="en-GB" dirty="0">
                <a:solidFill>
                  <a:srgbClr val="00B050"/>
                </a:solidFill>
                <a:latin typeface="Comic Sans MS" panose="030F0702030302020204" pitchFamily="66" charset="0"/>
              </a:rPr>
              <a:t>Fragments of sunlight illuminate the damp, dark forest floor,</a:t>
            </a:r>
            <a:br>
              <a:rPr lang="en-GB" dirty="0">
                <a:solidFill>
                  <a:srgbClr val="00B050"/>
                </a:solidFill>
                <a:latin typeface="Comic Sans MS" panose="030F0702030302020204" pitchFamily="66" charset="0"/>
              </a:rPr>
            </a:br>
            <a:r>
              <a:rPr lang="en-GB" dirty="0">
                <a:solidFill>
                  <a:srgbClr val="00B050"/>
                </a:solidFill>
                <a:latin typeface="Comic Sans MS" panose="030F0702030302020204" pitchFamily="66" charset="0"/>
              </a:rPr>
              <a:t>I’m in awe. </a:t>
            </a:r>
            <a:br>
              <a:rPr lang="en-GB" dirty="0">
                <a:solidFill>
                  <a:srgbClr val="00B050"/>
                </a:solidFill>
                <a:latin typeface="Comic Sans MS" panose="030F0702030302020204" pitchFamily="66" charset="0"/>
              </a:rPr>
            </a:br>
            <a:r>
              <a:rPr lang="en-GB" dirty="0">
                <a:solidFill>
                  <a:srgbClr val="00B050"/>
                </a:solidFill>
                <a:latin typeface="Comic Sans MS" panose="030F0702030302020204" pitchFamily="66" charset="0"/>
              </a:rPr>
              <a:t>Soggy, slimy leaves  slip beneath my feet,</a:t>
            </a:r>
            <a:br>
              <a:rPr lang="en-GB" dirty="0">
                <a:solidFill>
                  <a:srgbClr val="00B050"/>
                </a:solidFill>
                <a:latin typeface="Comic Sans MS" panose="030F0702030302020204" pitchFamily="66" charset="0"/>
              </a:rPr>
            </a:br>
            <a:r>
              <a:rPr lang="en-GB" dirty="0">
                <a:solidFill>
                  <a:srgbClr val="00B050"/>
                </a:solidFill>
                <a:latin typeface="Comic Sans MS" panose="030F0702030302020204" pitchFamily="66" charset="0"/>
              </a:rPr>
              <a:t>I’m in awe. </a:t>
            </a:r>
            <a:br>
              <a:rPr lang="en-GB" dirty="0">
                <a:solidFill>
                  <a:srgbClr val="00B050"/>
                </a:solidFill>
                <a:latin typeface="Comic Sans MS" panose="030F0702030302020204" pitchFamily="66" charset="0"/>
              </a:rPr>
            </a:br>
            <a:r>
              <a:rPr lang="en-GB" dirty="0">
                <a:solidFill>
                  <a:srgbClr val="00B050"/>
                </a:solidFill>
                <a:latin typeface="Comic Sans MS" panose="030F0702030302020204" pitchFamily="66" charset="0"/>
              </a:rPr>
              <a:t>Dense, green bushes rustle,</a:t>
            </a:r>
            <a:br>
              <a:rPr lang="en-GB" dirty="0">
                <a:solidFill>
                  <a:srgbClr val="00B050"/>
                </a:solidFill>
                <a:latin typeface="Comic Sans MS" panose="030F0702030302020204" pitchFamily="66" charset="0"/>
              </a:rPr>
            </a:br>
            <a:r>
              <a:rPr lang="en-GB" dirty="0">
                <a:solidFill>
                  <a:srgbClr val="00B050"/>
                </a:solidFill>
                <a:latin typeface="Comic Sans MS" panose="030F0702030302020204" pitchFamily="66" charset="0"/>
              </a:rPr>
              <a:t>I’m in awe. </a:t>
            </a:r>
            <a:br>
              <a:rPr lang="en-GB" dirty="0">
                <a:solidFill>
                  <a:srgbClr val="00B050"/>
                </a:solidFill>
                <a:latin typeface="Comic Sans MS" panose="030F0702030302020204" pitchFamily="66" charset="0"/>
              </a:rPr>
            </a:br>
            <a:r>
              <a:rPr lang="en-GB" dirty="0">
                <a:solidFill>
                  <a:srgbClr val="00B050"/>
                </a:solidFill>
                <a:latin typeface="Comic Sans MS" panose="030F0702030302020204" pitchFamily="66" charset="0"/>
              </a:rPr>
              <a:t>The smell of damp, decaying vegetation fills the air,</a:t>
            </a:r>
            <a:br>
              <a:rPr lang="en-GB" dirty="0">
                <a:solidFill>
                  <a:srgbClr val="00B050"/>
                </a:solidFill>
                <a:latin typeface="Comic Sans MS" panose="030F0702030302020204" pitchFamily="66" charset="0"/>
              </a:rPr>
            </a:br>
            <a:r>
              <a:rPr lang="en-GB" dirty="0">
                <a:solidFill>
                  <a:srgbClr val="00B050"/>
                </a:solidFill>
                <a:latin typeface="Comic Sans MS" panose="030F0702030302020204" pitchFamily="66" charset="0"/>
              </a:rPr>
              <a:t>I’m in awe. 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 smtClean="0">
                <a:solidFill>
                  <a:srgbClr val="FF6600"/>
                </a:solidFill>
                <a:latin typeface="Comic Sans MS" panose="030F0702030302020204" pitchFamily="66" charset="0"/>
              </a:rPr>
              <a:t>Distant </a:t>
            </a:r>
            <a:r>
              <a:rPr lang="en-GB" dirty="0">
                <a:solidFill>
                  <a:srgbClr val="FF6600"/>
                </a:solidFill>
                <a:latin typeface="Comic Sans MS" panose="030F0702030302020204" pitchFamily="66" charset="0"/>
              </a:rPr>
              <a:t>echoing calls of birds in the canopy,</a:t>
            </a:r>
            <a:br>
              <a:rPr lang="en-GB" dirty="0">
                <a:solidFill>
                  <a:srgbClr val="FF6600"/>
                </a:solidFill>
                <a:latin typeface="Comic Sans MS" panose="030F0702030302020204" pitchFamily="66" charset="0"/>
              </a:rPr>
            </a:br>
            <a:r>
              <a:rPr lang="en-GB" dirty="0">
                <a:solidFill>
                  <a:srgbClr val="FF6600"/>
                </a:solidFill>
                <a:latin typeface="Comic Sans MS" panose="030F0702030302020204" pitchFamily="66" charset="0"/>
              </a:rPr>
              <a:t>The centre of the rainforest.</a:t>
            </a:r>
            <a:br>
              <a:rPr lang="en-GB" dirty="0">
                <a:solidFill>
                  <a:srgbClr val="FF6600"/>
                </a:solidFill>
                <a:latin typeface="Comic Sans MS" panose="030F0702030302020204" pitchFamily="66" charset="0"/>
              </a:rPr>
            </a:br>
            <a:r>
              <a:rPr lang="en-GB" dirty="0">
                <a:solidFill>
                  <a:srgbClr val="FF6600"/>
                </a:solidFill>
                <a:latin typeface="Comic Sans MS" panose="030F0702030302020204" pitchFamily="66" charset="0"/>
              </a:rPr>
              <a:t>Jagged, hidden rocks scrape,</a:t>
            </a:r>
            <a:br>
              <a:rPr lang="en-GB" dirty="0">
                <a:solidFill>
                  <a:srgbClr val="FF6600"/>
                </a:solidFill>
                <a:latin typeface="Comic Sans MS" panose="030F0702030302020204" pitchFamily="66" charset="0"/>
              </a:rPr>
            </a:br>
            <a:r>
              <a:rPr lang="en-GB" dirty="0">
                <a:solidFill>
                  <a:srgbClr val="FF6600"/>
                </a:solidFill>
                <a:latin typeface="Comic Sans MS" panose="030F0702030302020204" pitchFamily="66" charset="0"/>
              </a:rPr>
              <a:t>A blanket of soft moss,</a:t>
            </a:r>
            <a:br>
              <a:rPr lang="en-GB" dirty="0">
                <a:solidFill>
                  <a:srgbClr val="FF6600"/>
                </a:solidFill>
                <a:latin typeface="Comic Sans MS" panose="030F0702030302020204" pitchFamily="66" charset="0"/>
              </a:rPr>
            </a:br>
            <a:r>
              <a:rPr lang="en-GB" dirty="0">
                <a:solidFill>
                  <a:srgbClr val="FF6600"/>
                </a:solidFill>
                <a:latin typeface="Comic Sans MS" panose="030F0702030302020204" pitchFamily="66" charset="0"/>
              </a:rPr>
              <a:t>The centre of the rainforest.</a:t>
            </a:r>
            <a:br>
              <a:rPr lang="en-GB" dirty="0">
                <a:solidFill>
                  <a:srgbClr val="FF6600"/>
                </a:solidFill>
                <a:latin typeface="Comic Sans MS" panose="030F0702030302020204" pitchFamily="66" charset="0"/>
              </a:rPr>
            </a:br>
            <a:r>
              <a:rPr lang="en-GB" dirty="0">
                <a:solidFill>
                  <a:srgbClr val="FF6600"/>
                </a:solidFill>
                <a:latin typeface="Comic Sans MS" panose="030F0702030302020204" pitchFamily="66" charset="0"/>
              </a:rPr>
              <a:t>The earthy aroma of damp soil,</a:t>
            </a:r>
            <a:br>
              <a:rPr lang="en-GB" dirty="0">
                <a:solidFill>
                  <a:srgbClr val="FF6600"/>
                </a:solidFill>
                <a:latin typeface="Comic Sans MS" panose="030F0702030302020204" pitchFamily="66" charset="0"/>
              </a:rPr>
            </a:br>
            <a:r>
              <a:rPr lang="en-GB" dirty="0">
                <a:solidFill>
                  <a:srgbClr val="FF6600"/>
                </a:solidFill>
                <a:latin typeface="Comic Sans MS" panose="030F0702030302020204" pitchFamily="66" charset="0"/>
              </a:rPr>
              <a:t>The centre of the rainforest,</a:t>
            </a:r>
            <a:br>
              <a:rPr lang="en-GB" dirty="0">
                <a:solidFill>
                  <a:srgbClr val="FF6600"/>
                </a:solidFill>
                <a:latin typeface="Comic Sans MS" panose="030F0702030302020204" pitchFamily="66" charset="0"/>
              </a:rPr>
            </a:br>
            <a:r>
              <a:rPr lang="en-GB" dirty="0">
                <a:solidFill>
                  <a:srgbClr val="FF6600"/>
                </a:solidFill>
                <a:latin typeface="Comic Sans MS" panose="030F0702030302020204" pitchFamily="66" charset="0"/>
              </a:rPr>
              <a:t>Lost.</a:t>
            </a:r>
          </a:p>
          <a:p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B2FE1F7-4C4B-4AAF-9A31-057474F404E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>
            <a:noAutofit/>
          </a:bodyPr>
          <a:lstStyle/>
          <a:p>
            <a:r>
              <a:rPr lang="en-GB" sz="1700" dirty="0">
                <a:solidFill>
                  <a:srgbClr val="0070C0"/>
                </a:solidFill>
                <a:latin typeface="Comic Sans MS" panose="030F0702030302020204" pitchFamily="66" charset="0"/>
              </a:rPr>
              <a:t>A sea of green,</a:t>
            </a:r>
            <a:br>
              <a:rPr lang="en-GB" sz="1700" dirty="0">
                <a:solidFill>
                  <a:srgbClr val="0070C0"/>
                </a:solidFill>
                <a:latin typeface="Comic Sans MS" panose="030F0702030302020204" pitchFamily="66" charset="0"/>
              </a:rPr>
            </a:br>
            <a:r>
              <a:rPr lang="en-GB" sz="1700" dirty="0">
                <a:solidFill>
                  <a:srgbClr val="0070C0"/>
                </a:solidFill>
                <a:latin typeface="Comic Sans MS" panose="030F0702030302020204" pitchFamily="66" charset="0"/>
              </a:rPr>
              <a:t>Excited, exotic birds chirp loudly,</a:t>
            </a:r>
            <a:br>
              <a:rPr lang="en-GB" sz="1700" dirty="0">
                <a:solidFill>
                  <a:srgbClr val="0070C0"/>
                </a:solidFill>
                <a:latin typeface="Comic Sans MS" panose="030F0702030302020204" pitchFamily="66" charset="0"/>
              </a:rPr>
            </a:br>
            <a:r>
              <a:rPr lang="en-GB" sz="1700" dirty="0">
                <a:solidFill>
                  <a:srgbClr val="0070C0"/>
                </a:solidFill>
                <a:latin typeface="Comic Sans MS" panose="030F0702030302020204" pitchFamily="66" charset="0"/>
              </a:rPr>
              <a:t>A warm, gentle breeze blows,</a:t>
            </a:r>
            <a:br>
              <a:rPr lang="en-GB" sz="1700" dirty="0">
                <a:solidFill>
                  <a:srgbClr val="0070C0"/>
                </a:solidFill>
                <a:latin typeface="Comic Sans MS" panose="030F0702030302020204" pitchFamily="66" charset="0"/>
              </a:rPr>
            </a:br>
            <a:r>
              <a:rPr lang="en-GB" sz="1700" dirty="0">
                <a:solidFill>
                  <a:srgbClr val="0070C0"/>
                </a:solidFill>
                <a:latin typeface="Comic Sans MS" panose="030F0702030302020204" pitchFamily="66" charset="0"/>
              </a:rPr>
              <a:t>The heavenly scent of rain in the air,</a:t>
            </a:r>
            <a:br>
              <a:rPr lang="en-GB" sz="1700" dirty="0">
                <a:solidFill>
                  <a:srgbClr val="0070C0"/>
                </a:solidFill>
                <a:latin typeface="Comic Sans MS" panose="030F0702030302020204" pitchFamily="66" charset="0"/>
              </a:rPr>
            </a:br>
            <a:r>
              <a:rPr lang="en-GB" sz="1700" dirty="0">
                <a:solidFill>
                  <a:srgbClr val="0070C0"/>
                </a:solidFill>
                <a:latin typeface="Comic Sans MS" panose="030F0702030302020204" pitchFamily="66" charset="0"/>
              </a:rPr>
              <a:t>The canopy,</a:t>
            </a:r>
            <a:br>
              <a:rPr lang="en-GB" sz="1700" dirty="0">
                <a:solidFill>
                  <a:srgbClr val="0070C0"/>
                </a:solidFill>
                <a:latin typeface="Comic Sans MS" panose="030F0702030302020204" pitchFamily="66" charset="0"/>
              </a:rPr>
            </a:br>
            <a:r>
              <a:rPr lang="en-GB" sz="1700" dirty="0">
                <a:solidFill>
                  <a:srgbClr val="0070C0"/>
                </a:solidFill>
                <a:latin typeface="Comic Sans MS" panose="030F0702030302020204" pitchFamily="66" charset="0"/>
              </a:rPr>
              <a:t>A sea of green,</a:t>
            </a:r>
            <a:br>
              <a:rPr lang="en-GB" sz="1700" dirty="0">
                <a:solidFill>
                  <a:srgbClr val="0070C0"/>
                </a:solidFill>
                <a:latin typeface="Comic Sans MS" panose="030F0702030302020204" pitchFamily="66" charset="0"/>
              </a:rPr>
            </a:br>
            <a:r>
              <a:rPr lang="en-GB" sz="1700" dirty="0">
                <a:solidFill>
                  <a:srgbClr val="0070C0"/>
                </a:solidFill>
                <a:latin typeface="Comic Sans MS" panose="030F0702030302020204" pitchFamily="66" charset="0"/>
              </a:rPr>
              <a:t>On top of the world!</a:t>
            </a:r>
          </a:p>
          <a:p>
            <a:endParaRPr lang="en-GB" sz="1700" dirty="0">
              <a:latin typeface="Comic Sans MS" panose="030F0702030302020204" pitchFamily="66" charset="0"/>
            </a:endParaRPr>
          </a:p>
          <a:p>
            <a:r>
              <a:rPr lang="en-GB" sz="1700" dirty="0">
                <a:solidFill>
                  <a:srgbClr val="7030A0"/>
                </a:solidFill>
                <a:latin typeface="Comic Sans MS" panose="030F0702030302020204" pitchFamily="66" charset="0"/>
              </a:rPr>
              <a:t>An umbrella of gargantuan, weighty leaves,</a:t>
            </a:r>
            <a:br>
              <a:rPr lang="en-GB" sz="1700" dirty="0">
                <a:solidFill>
                  <a:srgbClr val="7030A0"/>
                </a:solidFill>
                <a:latin typeface="Comic Sans MS" panose="030F0702030302020204" pitchFamily="66" charset="0"/>
              </a:rPr>
            </a:br>
            <a:r>
              <a:rPr lang="en-GB" sz="1700" dirty="0">
                <a:solidFill>
                  <a:srgbClr val="7030A0"/>
                </a:solidFill>
                <a:latin typeface="Comic Sans MS" panose="030F0702030302020204" pitchFamily="66" charset="0"/>
              </a:rPr>
              <a:t>Calm. </a:t>
            </a:r>
            <a:br>
              <a:rPr lang="en-GB" sz="1700" dirty="0">
                <a:solidFill>
                  <a:srgbClr val="7030A0"/>
                </a:solidFill>
                <a:latin typeface="Comic Sans MS" panose="030F0702030302020204" pitchFamily="66" charset="0"/>
              </a:rPr>
            </a:br>
            <a:r>
              <a:rPr lang="en-GB" sz="1700" dirty="0">
                <a:solidFill>
                  <a:srgbClr val="7030A0"/>
                </a:solidFill>
                <a:latin typeface="Comic Sans MS" panose="030F0702030302020204" pitchFamily="66" charset="0"/>
              </a:rPr>
              <a:t>Quiet droplets of </a:t>
            </a:r>
            <a:r>
              <a:rPr lang="en-GB" sz="1700">
                <a:solidFill>
                  <a:srgbClr val="7030A0"/>
                </a:solidFill>
                <a:latin typeface="Comic Sans MS" panose="030F0702030302020204" pitchFamily="66" charset="0"/>
              </a:rPr>
              <a:t>water </a:t>
            </a:r>
            <a:r>
              <a:rPr lang="en-GB" sz="1700" smtClean="0">
                <a:solidFill>
                  <a:srgbClr val="7030A0"/>
                </a:solidFill>
                <a:latin typeface="Comic Sans MS" panose="030F0702030302020204" pitchFamily="66" charset="0"/>
              </a:rPr>
              <a:t>drip,</a:t>
            </a:r>
            <a:r>
              <a:rPr lang="en-GB" sz="1700" dirty="0">
                <a:solidFill>
                  <a:srgbClr val="7030A0"/>
                </a:solidFill>
                <a:latin typeface="Comic Sans MS" panose="030F0702030302020204" pitchFamily="66" charset="0"/>
              </a:rPr>
              <a:t/>
            </a:r>
            <a:br>
              <a:rPr lang="en-GB" sz="1700" dirty="0">
                <a:solidFill>
                  <a:srgbClr val="7030A0"/>
                </a:solidFill>
                <a:latin typeface="Comic Sans MS" panose="030F0702030302020204" pitchFamily="66" charset="0"/>
              </a:rPr>
            </a:br>
            <a:r>
              <a:rPr lang="en-GB" sz="1700" dirty="0">
                <a:solidFill>
                  <a:srgbClr val="7030A0"/>
                </a:solidFill>
                <a:latin typeface="Comic Sans MS" panose="030F0702030302020204" pitchFamily="66" charset="0"/>
              </a:rPr>
              <a:t>Calm. </a:t>
            </a:r>
            <a:br>
              <a:rPr lang="en-GB" sz="1700" dirty="0">
                <a:solidFill>
                  <a:srgbClr val="7030A0"/>
                </a:solidFill>
                <a:latin typeface="Comic Sans MS" panose="030F0702030302020204" pitchFamily="66" charset="0"/>
              </a:rPr>
            </a:br>
            <a:r>
              <a:rPr lang="en-GB" sz="1700" dirty="0">
                <a:solidFill>
                  <a:srgbClr val="7030A0"/>
                </a:solidFill>
                <a:latin typeface="Comic Sans MS" panose="030F0702030302020204" pitchFamily="66" charset="0"/>
              </a:rPr>
              <a:t>Warm, calm water lapping gently,</a:t>
            </a:r>
            <a:br>
              <a:rPr lang="en-GB" sz="1700" dirty="0">
                <a:solidFill>
                  <a:srgbClr val="7030A0"/>
                </a:solidFill>
                <a:latin typeface="Comic Sans MS" panose="030F0702030302020204" pitchFamily="66" charset="0"/>
              </a:rPr>
            </a:br>
            <a:r>
              <a:rPr lang="en-GB" sz="1700" dirty="0">
                <a:solidFill>
                  <a:srgbClr val="7030A0"/>
                </a:solidFill>
                <a:latin typeface="Comic Sans MS" panose="030F0702030302020204" pitchFamily="66" charset="0"/>
              </a:rPr>
              <a:t>Calm. </a:t>
            </a:r>
            <a:br>
              <a:rPr lang="en-GB" sz="1700" dirty="0">
                <a:solidFill>
                  <a:srgbClr val="7030A0"/>
                </a:solidFill>
                <a:latin typeface="Comic Sans MS" panose="030F0702030302020204" pitchFamily="66" charset="0"/>
              </a:rPr>
            </a:br>
            <a:r>
              <a:rPr lang="en-GB" sz="1700" dirty="0">
                <a:solidFill>
                  <a:srgbClr val="7030A0"/>
                </a:solidFill>
                <a:latin typeface="Comic Sans MS" panose="030F0702030302020204" pitchFamily="66" charset="0"/>
              </a:rPr>
              <a:t>Rainforest river,</a:t>
            </a:r>
            <a:br>
              <a:rPr lang="en-GB" sz="1700" dirty="0">
                <a:solidFill>
                  <a:srgbClr val="7030A0"/>
                </a:solidFill>
                <a:latin typeface="Comic Sans MS" panose="030F0702030302020204" pitchFamily="66" charset="0"/>
              </a:rPr>
            </a:br>
            <a:r>
              <a:rPr lang="en-GB" sz="1700" dirty="0">
                <a:solidFill>
                  <a:srgbClr val="7030A0"/>
                </a:solidFill>
                <a:latin typeface="Comic Sans MS" panose="030F0702030302020204" pitchFamily="66" charset="0"/>
              </a:rPr>
              <a:t>Calm. </a:t>
            </a:r>
          </a:p>
          <a:p>
            <a:endParaRPr lang="en-GB" sz="1700" dirty="0">
              <a:latin typeface="Comic Sans MS" panose="030F0702030302020204" pitchFamily="66" charset="0"/>
            </a:endParaRPr>
          </a:p>
        </p:txBody>
      </p:sp>
      <p:pic>
        <p:nvPicPr>
          <p:cNvPr id="5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84480" y="286603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5305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851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Retrospect">
  <a:themeElements>
    <a:clrScheme name="Retrospect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6B9F25"/>
      </a:hlink>
      <a:folHlink>
        <a:srgbClr val="B26B02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D26EA377-59BD-4C9C-9D94-EE8416EE4C7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85</TotalTime>
  <Words>236</Words>
  <Application>Microsoft Office PowerPoint</Application>
  <PresentationFormat>Widescreen</PresentationFormat>
  <Paragraphs>37</Paragraphs>
  <Slides>14</Slides>
  <Notes>12</Notes>
  <HiddenSlides>0</HiddenSlides>
  <MMClips>14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8" baseType="lpstr">
      <vt:lpstr>Calibri</vt:lpstr>
      <vt:lpstr>Calibri Light</vt:lpstr>
      <vt:lpstr>Comic Sans MS</vt:lpstr>
      <vt:lpstr>Retrospect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Activity:</vt:lpstr>
      <vt:lpstr>Now, cross out the headings and choose an idea or two from each heading. Read it out loud – you have made a poem!</vt:lpstr>
      <vt:lpstr>Red Pen: Mix it up! Change the order of your headings to create a different poem. Could you repeat some of your lines? Which lines will you choose? Why?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Emily Fenner</dc:creator>
  <cp:lastModifiedBy>Emily Fenner</cp:lastModifiedBy>
  <cp:revision>8</cp:revision>
  <dcterms:created xsi:type="dcterms:W3CDTF">2021-02-01T09:53:46Z</dcterms:created>
  <dcterms:modified xsi:type="dcterms:W3CDTF">2021-02-01T11:20:21Z</dcterms:modified>
</cp:coreProperties>
</file>